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58" r:id="rId5"/>
    <p:sldId id="257" r:id="rId6"/>
    <p:sldId id="261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B59FD-41AE-4E5B-ABFE-03D1FD7A6217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3CF0A-BEF5-4077-A54C-CA52662DC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374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F72F8-03F1-42B9-9500-918698F26C0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240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551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559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512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 userDrawn="1"/>
        </p:nvGrpSpPr>
        <p:grpSpPr>
          <a:xfrm>
            <a:off x="-22577" y="2"/>
            <a:ext cx="12282311" cy="1015999"/>
            <a:chOff x="-16933" y="1"/>
            <a:chExt cx="9211733" cy="1015999"/>
          </a:xfrm>
        </p:grpSpPr>
        <p:sp>
          <p:nvSpPr>
            <p:cNvPr id="6" name="Rectangle 5"/>
            <p:cNvSpPr/>
            <p:nvPr userDrawn="1"/>
          </p:nvSpPr>
          <p:spPr bwMode="auto">
            <a:xfrm>
              <a:off x="-16933" y="1"/>
              <a:ext cx="9194800" cy="931332"/>
            </a:xfrm>
            <a:prstGeom prst="rect">
              <a:avLst/>
            </a:prstGeom>
            <a:solidFill>
              <a:srgbClr val="FFD004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ts val="1000"/>
                </a:spcAft>
                <a:buClr>
                  <a:srgbClr val="FDAA03"/>
                </a:buClr>
              </a:pPr>
              <a:endParaRPr lang="en-US" sz="1800" b="1" dirty="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Rectangle 12"/>
            <p:cNvSpPr/>
            <p:nvPr userDrawn="1"/>
          </p:nvSpPr>
          <p:spPr bwMode="auto">
            <a:xfrm>
              <a:off x="0" y="931335"/>
              <a:ext cx="9194800" cy="84665"/>
            </a:xfrm>
            <a:prstGeom prst="rect">
              <a:avLst/>
            </a:prstGeom>
            <a:solidFill>
              <a:srgbClr val="084A9C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lnSpc>
                  <a:spcPts val="2500"/>
                </a:lnSpc>
                <a:spcBef>
                  <a:spcPct val="0"/>
                </a:spcBef>
                <a:spcAft>
                  <a:spcPts val="1000"/>
                </a:spcAft>
                <a:buClr>
                  <a:srgbClr val="FDAA03"/>
                </a:buClr>
              </a:pPr>
              <a:endParaRPr lang="en-US" sz="1800" b="1" dirty="0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2FF3C-310F-4809-A5BE-BC5BA8AA10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09600" y="1828801"/>
            <a:ext cx="10972800" cy="42973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135467"/>
            <a:ext cx="12192000" cy="694267"/>
          </a:xfrm>
          <a:noFill/>
          <a:ln>
            <a:noFill/>
          </a:ln>
          <a:effectLst/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88685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024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170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266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827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528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14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044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001A6-38F8-40BD-85F6-17D8E87FA6E7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45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001A6-38F8-40BD-85F6-17D8E87FA6E7}" type="datetimeFigureOut">
              <a:rPr lang="en-US" smtClean="0"/>
              <a:t>4/30/2026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58BBD-337C-472E-B1FC-13B23C5D27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93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Company/Organization Name</a:t>
            </a:r>
            <a:endParaRPr lang="en-US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22FF3C-310F-4809-A5BE-BC5BA8AA108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sz="half" idx="1"/>
          </p:nvPr>
        </p:nvSpPr>
        <p:spPr>
          <a:xfrm>
            <a:off x="155811" y="1386348"/>
            <a:ext cx="11561267" cy="47550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Presenter (s): [Insert Presenter Name (s)]</a:t>
            </a:r>
          </a:p>
          <a:p>
            <a:pPr marL="0" indent="0">
              <a:buNone/>
            </a:pPr>
            <a:b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Code (s): [Insert code number (s)]</a:t>
            </a:r>
          </a:p>
        </p:txBody>
      </p:sp>
      <p:pic>
        <p:nvPicPr>
          <p:cNvPr id="10" name="Picture 9" descr="cms_logo.ai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2788" y="6269162"/>
            <a:ext cx="1130823" cy="4083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68171" y="6574932"/>
            <a:ext cx="89505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 Laboratory Fee Schedule - Annual Laboratory Meeting – June 10, 2026</a:t>
            </a:r>
          </a:p>
        </p:txBody>
      </p:sp>
    </p:spTree>
    <p:extLst>
      <p:ext uri="{BB962C8B-B14F-4D97-AF65-F5344CB8AC3E}">
        <p14:creationId xmlns:p14="http://schemas.microsoft.com/office/powerpoint/2010/main" val="1402262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97F0125-4D24-FB45-A886-4FB928A1A21A}"/>
              </a:ext>
            </a:extLst>
          </p:cNvPr>
          <p:cNvSpPr txBox="1"/>
          <p:nvPr/>
        </p:nvSpPr>
        <p:spPr>
          <a:xfrm>
            <a:off x="338666" y="264836"/>
            <a:ext cx="11514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[Insert Code Number]: [Insert Code Descriptor]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458A49-41AD-154B-B550-C205C95FDC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144081"/>
              </p:ext>
            </p:extLst>
          </p:nvPr>
        </p:nvGraphicFramePr>
        <p:xfrm>
          <a:off x="338666" y="1006638"/>
          <a:ext cx="10515600" cy="201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1457652592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36905489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Background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Purpose and Methodology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1906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Please provide a brief description of the test background.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Provide a brief statement on the test purpose and methodology.</a:t>
                      </a:r>
                    </a:p>
                    <a:p>
                      <a:endParaRPr lang="en-US" sz="240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938519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D75CE-8582-E942-AFDC-08501C62012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9A5477-0371-6B1E-C8FB-6D55FAFE029C}"/>
              </a:ext>
            </a:extLst>
          </p:cNvPr>
          <p:cNvSpPr txBox="1"/>
          <p:nvPr/>
        </p:nvSpPr>
        <p:spPr>
          <a:xfrm>
            <a:off x="1768171" y="6574932"/>
            <a:ext cx="89505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 Laboratory Fee Schedule - Annual Laboratory Meeting – June 10, 2026</a:t>
            </a:r>
          </a:p>
        </p:txBody>
      </p:sp>
    </p:spTree>
    <p:extLst>
      <p:ext uri="{BB962C8B-B14F-4D97-AF65-F5344CB8AC3E}">
        <p14:creationId xmlns:p14="http://schemas.microsoft.com/office/powerpoint/2010/main" val="568630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97F0125-4D24-FB45-A886-4FB928A1A21A}"/>
              </a:ext>
            </a:extLst>
          </p:cNvPr>
          <p:cNvSpPr txBox="1"/>
          <p:nvPr/>
        </p:nvSpPr>
        <p:spPr>
          <a:xfrm>
            <a:off x="338666" y="350180"/>
            <a:ext cx="11514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[Insert Code Number]: [Insert Code Descriptor]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458A49-41AD-154B-B550-C205C95FDC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682735"/>
              </p:ext>
            </p:extLst>
          </p:nvPr>
        </p:nvGraphicFramePr>
        <p:xfrm>
          <a:off x="437558" y="1091982"/>
          <a:ext cx="10515599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15599">
                  <a:extLst>
                    <a:ext uri="{9D8B030D-6E8A-4147-A177-3AD203B41FA5}">
                      <a16:colId xmlns:a16="http://schemas.microsoft.com/office/drawing/2014/main" val="14576525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Resources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1906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Describe the resources needed to perform the test and any additional information (for example, description of steps involved in performing the test).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938519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D75CE-8582-E942-AFDC-08501C62012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1C72A3-9B28-0847-1775-865A92D8AD49}"/>
              </a:ext>
            </a:extLst>
          </p:cNvPr>
          <p:cNvSpPr txBox="1"/>
          <p:nvPr/>
        </p:nvSpPr>
        <p:spPr>
          <a:xfrm>
            <a:off x="1768171" y="6574932"/>
            <a:ext cx="89505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 Laboratory Fee Schedule - Annual Laboratory Meeting – June 10, 2026</a:t>
            </a:r>
          </a:p>
        </p:txBody>
      </p:sp>
    </p:spTree>
    <p:extLst>
      <p:ext uri="{BB962C8B-B14F-4D97-AF65-F5344CB8AC3E}">
        <p14:creationId xmlns:p14="http://schemas.microsoft.com/office/powerpoint/2010/main" val="1410407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6458A49-41AD-154B-B550-C205C95FDC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754084"/>
              </p:ext>
            </p:extLst>
          </p:nvPr>
        </p:nvGraphicFramePr>
        <p:xfrm>
          <a:off x="449751" y="1059874"/>
          <a:ext cx="10515600" cy="52964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66265">
                  <a:extLst>
                    <a:ext uri="{9D8B030D-6E8A-4147-A177-3AD203B41FA5}">
                      <a16:colId xmlns:a16="http://schemas.microsoft.com/office/drawing/2014/main" val="1457652592"/>
                    </a:ext>
                  </a:extLst>
                </a:gridCol>
                <a:gridCol w="5249335">
                  <a:extLst>
                    <a:ext uri="{9D8B030D-6E8A-4147-A177-3AD203B41FA5}">
                      <a16:colId xmlns:a16="http://schemas.microsoft.com/office/drawing/2014/main" val="3690548951"/>
                    </a:ext>
                  </a:extLst>
                </a:gridCol>
              </a:tblGrid>
              <a:tr h="597347"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Crosswalk or </a:t>
                      </a:r>
                      <a:r>
                        <a:rPr lang="en-US" sz="24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Gapfill</a:t>
                      </a:r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Recommendation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Rationale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0988473"/>
                  </a:ext>
                </a:extLst>
              </a:tr>
              <a:tr h="4699129">
                <a:tc>
                  <a:txBody>
                    <a:bodyPr/>
                    <a:lstStyle/>
                    <a:p>
                      <a:r>
                        <a:rPr lang="en-US" sz="20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Crosswalk: If the test is comparable to an existing test on the current CLFS,  provide the crosswalk code(s). </a:t>
                      </a:r>
                    </a:p>
                    <a:p>
                      <a:endParaRPr lang="en-US" sz="20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0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Gapfill: If the test is not comparable to any test(s) on the current CLFS, indicate </a:t>
                      </a:r>
                      <a:r>
                        <a:rPr lang="en-US" sz="2000" i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gapfill</a:t>
                      </a:r>
                      <a:r>
                        <a:rPr lang="en-US" sz="20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endParaRPr lang="en-US" sz="2200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22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EXAMPLE:</a:t>
                      </a:r>
                    </a:p>
                    <a:p>
                      <a:r>
                        <a:rPr lang="en-US" sz="22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Crosswalk to code 12345  PLUS 67890</a:t>
                      </a:r>
                    </a:p>
                    <a:p>
                      <a:r>
                        <a:rPr lang="en-US" sz="22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12345: [Code Descriptor for 12345]</a:t>
                      </a:r>
                    </a:p>
                    <a:p>
                      <a:r>
                        <a:rPr lang="en-US" sz="22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67890: [Code Descriptor for 67890]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Provide a brief rationale for the recommendation.</a:t>
                      </a:r>
                      <a:endParaRPr lang="en-US" sz="240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938519"/>
                  </a:ext>
                </a:extLst>
              </a:tr>
            </a:tbl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D75CE-8582-E942-AFDC-08501C62012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BB226C-C38D-6B7E-5523-5184BA56F878}"/>
              </a:ext>
            </a:extLst>
          </p:cNvPr>
          <p:cNvSpPr txBox="1"/>
          <p:nvPr/>
        </p:nvSpPr>
        <p:spPr>
          <a:xfrm>
            <a:off x="338666" y="318072"/>
            <a:ext cx="115146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[Insert Code Number]: [Insert Code Descriptor]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179781-0717-F9E2-33E8-382D5A72760C}"/>
              </a:ext>
            </a:extLst>
          </p:cNvPr>
          <p:cNvSpPr txBox="1"/>
          <p:nvPr/>
        </p:nvSpPr>
        <p:spPr>
          <a:xfrm>
            <a:off x="1768171" y="6574932"/>
            <a:ext cx="89505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Clinical Laboratory Fee Schedule - Annual Laboratory Meeting – June 10, 2026</a:t>
            </a:r>
          </a:p>
        </p:txBody>
      </p:sp>
    </p:spTree>
    <p:extLst>
      <p:ext uri="{BB962C8B-B14F-4D97-AF65-F5344CB8AC3E}">
        <p14:creationId xmlns:p14="http://schemas.microsoft.com/office/powerpoint/2010/main" val="2682737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D24668FDEAAE845BC5FAC510CAB1A0D" ma:contentTypeVersion="11" ma:contentTypeDescription="Create a new document." ma:contentTypeScope="" ma:versionID="62577ca42ce029c5831b7b5c7e55e376">
  <xsd:schema xmlns:xsd="http://www.w3.org/2001/XMLSchema" xmlns:xs="http://www.w3.org/2001/XMLSchema" xmlns:p="http://schemas.microsoft.com/office/2006/metadata/properties" xmlns:ns2="0b74d0b0-fc3e-4523-ba8f-cac4103738cf" targetNamespace="http://schemas.microsoft.com/office/2006/metadata/properties" ma:root="true" ma:fieldsID="21c6b8c42b843aca83285fdc6d8926bd" ns2:_="">
    <xsd:import namespace="0b74d0b0-fc3e-4523-ba8f-cac4103738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74d0b0-fc3e-4523-ba8f-cac4103738c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/>
</file>

<file path=customXml/itemProps1.xml><?xml version="1.0" encoding="utf-8"?>
<ds:datastoreItem xmlns:ds="http://schemas.openxmlformats.org/officeDocument/2006/customXml" ds:itemID="{18ABDBB2-4B04-4A28-9D1A-77FE6D8654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74d0b0-fc3e-4523-ba8f-cac4103738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544B937-340A-473F-851A-D9DDB3F8F4F6}">
  <ds:schemaRefs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elements/1.1/"/>
    <ds:schemaRef ds:uri="0b74d0b0-fc3e-4523-ba8f-cac4103738cf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771607C-F588-4289-9003-9ED47AE1D2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1591</TotalTime>
  <Words>249</Words>
  <Application>Microsoft Office PowerPoint</Application>
  <PresentationFormat>Widescreen</PresentationFormat>
  <Paragraphs>33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1.  Company/Organization Name</vt:lpstr>
      <vt:lpstr>PowerPoint Presentation</vt:lpstr>
      <vt:lpstr>PowerPoint Presentation</vt:lpstr>
      <vt:lpstr>PowerPoint Presentation</vt:lpstr>
    </vt:vector>
  </TitlesOfParts>
  <Company>CMS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Template for the CY 2024 CLFS Annual Laboratory Meeting</dc:title>
  <dc:creator>Centers for Medicare and Medicaid Services</dc:creator>
  <cp:keywords>CLFS, ALM, CDLTs</cp:keywords>
  <dc:description>Members of the public may use this template to make crosswalk/gapfill recommendations for new or substantially revised codes for CDLTs during the CY 2024 CLFS Annual Laboratory Meeting</dc:description>
  <cp:lastModifiedBy>Smith, Lisa (CMS/CM)</cp:lastModifiedBy>
  <cp:revision>19</cp:revision>
  <dcterms:created xsi:type="dcterms:W3CDTF">2020-04-22T12:38:38Z</dcterms:created>
  <dcterms:modified xsi:type="dcterms:W3CDTF">2026-04-30T20:44:55Z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0x0101003D24668FDEAAE845BC5FAC510CAB1A0D</vt:lpwstr>
  </property>
  <property fmtid="{D5CDD505-2E9C-101B-9397-08002B2CF9AE}" pid="3" name="Order">
    <vt:r8>184900</vt:r8>
  </property>
  <property fmtid="{D5CDD505-2E9C-101B-9397-08002B2CF9AE}" pid="4" name="xd_ProgID">
    <vt:lpwstr/>
  </property>
  <property fmtid="{D5CDD505-2E9C-101B-9397-08002B2CF9AE}" pid="5" name="TemplateUrl">
    <vt:lpwstr/>
  </property>
  <property fmtid="{D5CDD505-2E9C-101B-9397-08002B2CF9AE}" pid="6" name="_CopySource">
    <vt:lpwstr>https://share.cms.gov/center/cm-hapg/DAS/Shared Documents/CY 2024/ALM Prep/ALM Presentation Template 2023.pptx</vt:lpwstr>
  </property>
</Properties>
</file>